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7" r:id="rId2"/>
    <p:sldId id="536" r:id="rId3"/>
    <p:sldId id="546" r:id="rId4"/>
    <p:sldId id="537" r:id="rId5"/>
    <p:sldId id="538" r:id="rId6"/>
    <p:sldId id="542" r:id="rId7"/>
    <p:sldId id="539" r:id="rId8"/>
    <p:sldId id="540" r:id="rId9"/>
    <p:sldId id="541" r:id="rId10"/>
    <p:sldId id="545" r:id="rId11"/>
    <p:sldId id="543" r:id="rId12"/>
    <p:sldId id="544" r:id="rId13"/>
    <p:sldId id="331" r:id="rId14"/>
  </p:sldIdLst>
  <p:sldSz cx="9783763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05" autoAdjust="0"/>
  </p:normalViewPr>
  <p:slideViewPr>
    <p:cSldViewPr>
      <p:cViewPr varScale="1">
        <p:scale>
          <a:sx n="86" d="100"/>
          <a:sy n="86" d="100"/>
        </p:scale>
        <p:origin x="756" y="33"/>
      </p:cViewPr>
      <p:guideLst>
        <p:guide orient="horz" pos="2160"/>
        <p:guide pos="3082"/>
      </p:guideLst>
    </p:cSldViewPr>
  </p:slideViewPr>
  <p:outlineViewPr>
    <p:cViewPr>
      <p:scale>
        <a:sx n="33" d="100"/>
        <a:sy n="33" d="100"/>
      </p:scale>
      <p:origin x="0" y="34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-44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AF4C1-2C29-0B4A-96D1-54851BE3C51B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9175" y="696913"/>
            <a:ext cx="49720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8F292-CD0B-3A4C-983E-E8D48DC6A8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2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3782" y="2130426"/>
            <a:ext cx="831619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565" y="3886200"/>
            <a:ext cx="684863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3228" y="274639"/>
            <a:ext cx="220134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188" y="274639"/>
            <a:ext cx="644097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850" y="4406901"/>
            <a:ext cx="83161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850" y="2906713"/>
            <a:ext cx="83161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188" y="1600201"/>
            <a:ext cx="43211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3413" y="1600201"/>
            <a:ext cx="43211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88" y="1535113"/>
            <a:ext cx="432286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188" y="2174875"/>
            <a:ext cx="432286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016" y="1535113"/>
            <a:ext cx="43245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016" y="2174875"/>
            <a:ext cx="432455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88" y="273050"/>
            <a:ext cx="32187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180" y="273051"/>
            <a:ext cx="54693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188" y="1435101"/>
            <a:ext cx="32187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686" y="4800600"/>
            <a:ext cx="587025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7686" y="612775"/>
            <a:ext cx="587025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7686" y="5367338"/>
            <a:ext cx="587025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9188" y="274638"/>
            <a:ext cx="88053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188" y="1600201"/>
            <a:ext cx="880538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188" y="6356351"/>
            <a:ext cx="2282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1540-B3DE-459C-A63D-A6FEFA472E0F}" type="datetimeFigureOut">
              <a:rPr lang="en-US" smtClean="0"/>
              <a:pPr/>
              <a:t>12/5/2018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2786" y="6356351"/>
            <a:ext cx="309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1697" y="6356351"/>
            <a:ext cx="2282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DF58-51E1-4B6B-A232-30462C748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281" y="2133600"/>
            <a:ext cx="8686800" cy="2313668"/>
          </a:xfrm>
        </p:spPr>
        <p:txBody>
          <a:bodyPr>
            <a:normAutofit/>
          </a:bodyPr>
          <a:lstStyle/>
          <a:p>
            <a:r>
              <a:rPr lang="en-IN" sz="3210" b="1" dirty="0" smtClean="0"/>
              <a:t/>
            </a:r>
            <a:br>
              <a:rPr lang="en-IN" sz="3210" b="1" dirty="0" smtClean="0"/>
            </a:br>
            <a:r>
              <a:rPr lang="en-US" sz="4800" dirty="0" smtClean="0"/>
              <a:t>Post Poll Scrutiny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8830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681" y="2057400"/>
            <a:ext cx="880538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Reporting Formats on Post Poll Scrutiny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336" y="741026"/>
            <a:ext cx="9054341" cy="537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5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19" y="677317"/>
            <a:ext cx="9034135" cy="5503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0481" y="4876800"/>
            <a:ext cx="4197168" cy="1130300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chemeClr val="tx1"/>
                </a:solidFill>
              </a:rPr>
              <a:t>Thanks</a:t>
            </a:r>
            <a:endParaRPr 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4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681" y="0"/>
            <a:ext cx="861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253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43681" y="152400"/>
            <a:ext cx="8805387" cy="11430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16" b="54611"/>
          <a:stretch/>
        </p:blipFill>
        <p:spPr bwMode="auto">
          <a:xfrm>
            <a:off x="-143748" y="228600"/>
            <a:ext cx="9927511" cy="64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0393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155" r="1689"/>
          <a:stretch/>
        </p:blipFill>
        <p:spPr bwMode="auto">
          <a:xfrm>
            <a:off x="-137319" y="-76199"/>
            <a:ext cx="9753600" cy="691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09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" y="381000"/>
            <a:ext cx="84582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31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598" y="2"/>
            <a:ext cx="8310634" cy="668739"/>
          </a:xfrm>
        </p:spPr>
        <p:txBody>
          <a:bodyPr>
            <a:normAutofit/>
          </a:bodyPr>
          <a:lstStyle/>
          <a:p>
            <a:pPr algn="ctr"/>
            <a:r>
              <a:rPr lang="en-US" sz="2375" b="1" dirty="0"/>
              <a:t>STATUTORY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881" y="668740"/>
            <a:ext cx="8610599" cy="519866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000" b="1" dirty="0"/>
          </a:p>
          <a:p>
            <a:pPr algn="just">
              <a:buNone/>
            </a:pPr>
            <a:r>
              <a:rPr lang="en-US" sz="2250" b="1" dirty="0" smtClean="0">
                <a:solidFill>
                  <a:srgbClr val="0070C0"/>
                </a:solidFill>
              </a:rPr>
              <a:t>Voting  by Blind and infirm Voters-instructions  </a:t>
            </a:r>
            <a:r>
              <a:rPr lang="en-US" sz="2000" dirty="0" smtClean="0"/>
              <a:t>(</a:t>
            </a:r>
            <a:r>
              <a:rPr lang="en-US" sz="2000" b="1" i="1" dirty="0" smtClean="0">
                <a:solidFill>
                  <a:srgbClr val="7030A0"/>
                </a:solidFill>
              </a:rPr>
              <a:t>ECI instruction </a:t>
            </a:r>
            <a:r>
              <a:rPr lang="en-IN" sz="2000" b="1" i="1" dirty="0" smtClean="0">
                <a:solidFill>
                  <a:srgbClr val="7030A0"/>
                </a:solidFill>
              </a:rPr>
              <a:t>No. </a:t>
            </a:r>
            <a:r>
              <a:rPr lang="en-US" sz="2000" b="1" i="1" dirty="0" smtClean="0">
                <a:solidFill>
                  <a:srgbClr val="7030A0"/>
                </a:solidFill>
              </a:rPr>
              <a:t>4/MISC/ECI/LET/FUNC/JUD/SDR</a:t>
            </a:r>
            <a:r>
              <a:rPr lang="en-IN" sz="2000" b="1" i="1" dirty="0" smtClean="0">
                <a:solidFill>
                  <a:srgbClr val="7030A0"/>
                </a:solidFill>
              </a:rPr>
              <a:t>  Dated: 23</a:t>
            </a:r>
            <a:r>
              <a:rPr lang="en-IN" sz="2000" b="1" i="1" baseline="30000" dirty="0" smtClean="0">
                <a:solidFill>
                  <a:srgbClr val="7030A0"/>
                </a:solidFill>
              </a:rPr>
              <a:t>rd</a:t>
            </a:r>
            <a:r>
              <a:rPr lang="en-IN" sz="2000" b="1" i="1" dirty="0" smtClean="0">
                <a:solidFill>
                  <a:srgbClr val="7030A0"/>
                </a:solidFill>
              </a:rPr>
              <a:t>  October, 2017</a:t>
            </a:r>
            <a:r>
              <a:rPr lang="en-US" sz="2000" dirty="0" smtClean="0"/>
              <a:t>)</a:t>
            </a:r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800" dirty="0" smtClean="0"/>
              <a:t>While   </a:t>
            </a:r>
            <a:r>
              <a:rPr lang="en-US" sz="2800" b="1" dirty="0">
                <a:solidFill>
                  <a:srgbClr val="0000FF"/>
                </a:solidFill>
              </a:rPr>
              <a:t>Scrutinizing</a:t>
            </a:r>
            <a:r>
              <a:rPr lang="en-US" sz="2800" dirty="0"/>
              <a:t>   of  various   documents   such  as  the  </a:t>
            </a:r>
            <a:r>
              <a:rPr lang="en-US" sz="2800" b="1" dirty="0">
                <a:solidFill>
                  <a:srgbClr val="FF0000"/>
                </a:solidFill>
              </a:rPr>
              <a:t>Form 17A</a:t>
            </a:r>
            <a:r>
              <a:rPr lang="en-US" sz="2800" dirty="0"/>
              <a:t>,   </a:t>
            </a:r>
            <a:r>
              <a:rPr lang="en-US" sz="2800" b="1" dirty="0">
                <a:solidFill>
                  <a:srgbClr val="FF0000"/>
                </a:solidFill>
              </a:rPr>
              <a:t>Presiding  Officers Diaries  </a:t>
            </a:r>
            <a:r>
              <a:rPr lang="en-US" sz="2800" dirty="0"/>
              <a:t>etc., by the </a:t>
            </a:r>
            <a:r>
              <a:rPr lang="en-US" sz="2800" b="1" dirty="0">
                <a:solidFill>
                  <a:srgbClr val="0000FF"/>
                </a:solidFill>
              </a:rPr>
              <a:t>Observer  and Returning  Officer </a:t>
            </a:r>
            <a:r>
              <a:rPr lang="en-US" sz="2800" dirty="0"/>
              <a:t> on the day following  the day of poll, </a:t>
            </a:r>
            <a:r>
              <a:rPr lang="en-US" sz="2800" b="1" dirty="0">
                <a:solidFill>
                  <a:srgbClr val="FF0000"/>
                </a:solidFill>
              </a:rPr>
              <a:t>Form 14 A </a:t>
            </a:r>
            <a:r>
              <a:rPr lang="en-US" sz="2800" b="1" dirty="0">
                <a:solidFill>
                  <a:srgbClr val="0432FF"/>
                </a:solidFill>
              </a:rPr>
              <a:t>shall also be scrutinized  </a:t>
            </a:r>
            <a:r>
              <a:rPr lang="en-US" sz="2800" dirty="0"/>
              <a:t>to see whether  there are unusually  larger  no. of cases of  companions   accompanying   the  electors   in  recording   votes  in  any  Polling   Station, which  may create  suspicion  about the fairness  of poll.</a:t>
            </a:r>
          </a:p>
        </p:txBody>
      </p:sp>
    </p:spTree>
    <p:extLst>
      <p:ext uri="{BB962C8B-B14F-4D97-AF65-F5344CB8AC3E}">
        <p14:creationId xmlns:p14="http://schemas.microsoft.com/office/powerpoint/2010/main" val="92538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ADOPTED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 smtClean="0"/>
              <a:t>To do this exercise, a </a:t>
            </a:r>
            <a:r>
              <a:rPr lang="en-US" dirty="0" smtClean="0"/>
              <a:t>suggestive format </a:t>
            </a:r>
            <a:r>
              <a:rPr lang="en-US" dirty="0" smtClean="0"/>
              <a:t>in excel has been devised.</a:t>
            </a:r>
          </a:p>
          <a:p>
            <a:pPr>
              <a:defRPr/>
            </a:pPr>
            <a:r>
              <a:rPr lang="en-US" dirty="0" smtClean="0"/>
              <a:t>A compilation of all unsealed forms is made in the form of a SPECIAL BOOKLET</a:t>
            </a:r>
          </a:p>
          <a:p>
            <a:pPr>
              <a:defRPr/>
            </a:pPr>
            <a:r>
              <a:rPr lang="en-US" dirty="0" smtClean="0"/>
              <a:t>At RC, during the compilation of data, that special booklet is used to fill up that excel format</a:t>
            </a:r>
          </a:p>
        </p:txBody>
      </p:sp>
    </p:spTree>
    <p:extLst>
      <p:ext uri="{BB962C8B-B14F-4D97-AF65-F5344CB8AC3E}">
        <p14:creationId xmlns:p14="http://schemas.microsoft.com/office/powerpoint/2010/main" val="18066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82" y="609601"/>
            <a:ext cx="8822294" cy="5516564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en-US" dirty="0" smtClean="0"/>
              <a:t>The relevant criteria will be reflected in a single form and the polling stations which will come under the zone of scrutiny will easily be identified.</a:t>
            </a:r>
          </a:p>
          <a:p>
            <a:pPr marL="0" indent="0" algn="just"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A-05 &amp; P-05 WILL ALSO BE PREPARED AUTOMATICALLY FROM THAT </a:t>
            </a:r>
            <a:r>
              <a:rPr lang="en-US" smtClean="0"/>
              <a:t>EXCEL SHEET</a:t>
            </a:r>
          </a:p>
          <a:p>
            <a:pPr marL="0" indent="0" algn="just">
              <a:buNone/>
              <a:defRPr/>
            </a:pPr>
            <a:endParaRPr lang="en-US" dirty="0" smtClean="0"/>
          </a:p>
          <a:p>
            <a:pPr algn="just">
              <a:defRPr/>
            </a:pPr>
            <a:r>
              <a:rPr lang="en-US" dirty="0" smtClean="0"/>
              <a:t>A proceeding shall also be prepared during the scrutiny.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211148"/>
              </p:ext>
            </p:extLst>
          </p:nvPr>
        </p:nvGraphicFramePr>
        <p:xfrm>
          <a:off x="548480" y="4252733"/>
          <a:ext cx="8534401" cy="2452867"/>
        </p:xfrm>
        <a:graphic>
          <a:graphicData uri="http://schemas.openxmlformats.org/drawingml/2006/table">
            <a:tbl>
              <a:tblPr/>
              <a:tblGrid>
                <a:gridCol w="6564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080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0803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618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79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Sl. 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Name of the contesting candidate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Party affiliation 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Whether candidate / agent / authorized person present on not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15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192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solidFill>
                            <a:srgbClr val="000000"/>
                          </a:solidFill>
                          <a:latin typeface="Bookman Old Style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100" dirty="0">
                        <a:solidFill>
                          <a:srgbClr val="000000"/>
                        </a:solidFill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360221"/>
              </p:ext>
            </p:extLst>
          </p:nvPr>
        </p:nvGraphicFramePr>
        <p:xfrm>
          <a:off x="548482" y="3048000"/>
          <a:ext cx="8534400" cy="1143000"/>
        </p:xfrm>
        <a:graphic>
          <a:graphicData uri="http://schemas.openxmlformats.org/drawingml/2006/table">
            <a:tbl>
              <a:tblPr/>
              <a:tblGrid>
                <a:gridCol w="584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7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37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02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092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Bookman Old Style"/>
                          <a:ea typeface="Times New Roman"/>
                          <a:cs typeface="Times New Roman"/>
                        </a:rPr>
                        <a:t>Sl. No.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man Old Style"/>
                          <a:ea typeface="Times New Roman"/>
                          <a:cs typeface="Times New Roman"/>
                        </a:rPr>
                        <a:t>No. &amp; name of PC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Bookman Old Style"/>
                          <a:ea typeface="Times New Roman"/>
                          <a:cs typeface="Times New Roman"/>
                        </a:rPr>
                        <a:t>No. &amp; name of AC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man Old Style"/>
                          <a:ea typeface="Times New Roman"/>
                          <a:cs typeface="Times New Roman"/>
                        </a:rPr>
                        <a:t>No &amp; name of Polling Stations taken up for scrutiny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Bookman Old Style"/>
                          <a:ea typeface="Times New Roman"/>
                          <a:cs typeface="Times New Roman"/>
                        </a:rPr>
                        <a:t>Recommendation as to poll or fresh poll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1595" name="Rectangle 2"/>
          <p:cNvSpPr>
            <a:spLocks noChangeArrowheads="1"/>
          </p:cNvSpPr>
          <p:nvPr/>
        </p:nvSpPr>
        <p:spPr bwMode="auto">
          <a:xfrm>
            <a:off x="396081" y="533400"/>
            <a:ext cx="8839200" cy="3031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400" u="sng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Proceedings of post poll scrutiny of Form-17A and other documents in c/w Parliament General Election,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en-US" sz="1400" u="sng" dirty="0">
              <a:latin typeface="Bookman Old Style" panose="02050604050505020204" pitchFamily="18" charset="0"/>
              <a:ea typeface="Times New Roman" panose="02020603050405020304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In pursuance of No. 464/INST/2012-EPS </a:t>
            </a:r>
            <a:r>
              <a:rPr lang="en-US" altLang="en-US" sz="1100" dirty="0" err="1">
                <a:latin typeface="Bookman Old Style" panose="02050604050505020204" pitchFamily="18" charset="0"/>
                <a:ea typeface="Times New Roman" panose="02020603050405020304" pitchFamily="18" charset="0"/>
              </a:rPr>
              <a:t>dt.</a:t>
            </a:r>
            <a:r>
              <a:rPr lang="en-US" altLang="en-US" sz="11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 08-02-2012 of the Election Commission of India, the scrutiny of Form-</a:t>
            </a:r>
            <a:r>
              <a:rPr lang="en-US" altLang="en-US" sz="1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17A, Presiding Officers diaries </a:t>
            </a:r>
            <a:r>
              <a:rPr lang="en-US" altLang="en-US" sz="11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and other related documents have been taken up today i.e. on ……………., at 11-00 AM  at the  …………………………………………………………….., in presence of Hon’ble Observer and the Returning Officer, ……………………………….. Parliamentary Constituency. </a:t>
            </a:r>
            <a:endParaRPr lang="en-US" altLang="en-US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During scrutiny candidate / agent / authorized person of the following candidates were present.</a:t>
            </a:r>
            <a:endParaRPr lang="en-US" altLang="en-US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1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And that upon thoroughly scrutinizing the Form-</a:t>
            </a:r>
            <a:r>
              <a:rPr lang="en-US" altLang="en-US" sz="12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17A, Presiding Officers diaries </a:t>
            </a:r>
            <a:r>
              <a:rPr lang="en-US" altLang="en-US" sz="1100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and other related documents as came under the purview of 7 points category,  of the guideline mentioned above,  anomalies found in the following polling stations as noted below.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en-US" altLang="en-US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Hon’ble Observer						      Returning Officer</a:t>
            </a:r>
            <a:endParaRPr lang="en-US" altLang="en-US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1100" b="1" dirty="0">
                <a:latin typeface="Bookman Old Style" panose="02050604050505020204" pitchFamily="18" charset="0"/>
                <a:ea typeface="Times New Roman" panose="02020603050405020304" pitchFamily="18" charset="0"/>
              </a:rPr>
              <a:t>												      </a:t>
            </a:r>
            <a:endParaRPr lang="en-US" altLang="en-US" sz="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82081" y="1640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Model Proceeding for Post Poll Scrutiny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65873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2425</TotalTime>
  <Words>401</Words>
  <Application>Microsoft Office PowerPoint</Application>
  <PresentationFormat>Custom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Times New Roman</vt:lpstr>
      <vt:lpstr>Office Theme</vt:lpstr>
      <vt:lpstr> Post Poll Scrutiny</vt:lpstr>
      <vt:lpstr>PowerPoint Presentation</vt:lpstr>
      <vt:lpstr>PowerPoint Presentation</vt:lpstr>
      <vt:lpstr>PowerPoint Presentation</vt:lpstr>
      <vt:lpstr>PowerPoint Presentation</vt:lpstr>
      <vt:lpstr>STATUTORY MATTERS</vt:lpstr>
      <vt:lpstr>ADOPTED METHOD</vt:lpstr>
      <vt:lpstr>PowerPoint Presentation</vt:lpstr>
      <vt:lpstr>PowerPoint Presentation</vt:lpstr>
      <vt:lpstr>Reporting Formats on Post Poll Scrutiny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chittaranjan santra</dc:creator>
  <cp:lastModifiedBy>AG</cp:lastModifiedBy>
  <cp:revision>224</cp:revision>
  <dcterms:created xsi:type="dcterms:W3CDTF">2016-05-06T09:51:36Z</dcterms:created>
  <dcterms:modified xsi:type="dcterms:W3CDTF">2018-12-04T20:23:26Z</dcterms:modified>
</cp:coreProperties>
</file>